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80" r:id="rId9"/>
    <p:sldId id="295" r:id="rId10"/>
    <p:sldId id="288" r:id="rId11"/>
    <p:sldId id="289" r:id="rId12"/>
    <p:sldId id="290" r:id="rId13"/>
    <p:sldId id="291" r:id="rId14"/>
    <p:sldId id="292" r:id="rId15"/>
    <p:sldId id="299" r:id="rId16"/>
    <p:sldId id="300" r:id="rId17"/>
    <p:sldId id="30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D3924-E721-4307-94D7-6397D5B8A1F2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C59E5-633E-405A-91A4-D6EADAD9EB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87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236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42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527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924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55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615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6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94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91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1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81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37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54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164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precip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vor</a:t>
            </a:r>
            <a:r>
              <a:rPr lang="de-DE" baseline="0" dirty="0" smtClean="0"/>
              <a:t> allem </a:t>
            </a:r>
            <a:r>
              <a:rPr lang="de-DE" baseline="0" dirty="0" err="1" smtClean="0"/>
              <a:t>convective</a:t>
            </a:r>
            <a:r>
              <a:rPr lang="de-DE" baseline="0" dirty="0" smtClean="0"/>
              <a:t>; double ITCZ??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0B13B-FA31-3A48-87E8-B8FC6E9D9CD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4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64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33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 userDrawn="1"/>
        </p:nvCxnSpPr>
        <p:spPr>
          <a:xfrm>
            <a:off x="362227" y="872007"/>
            <a:ext cx="11520740" cy="0"/>
          </a:xfrm>
          <a:prstGeom prst="line">
            <a:avLst/>
          </a:prstGeom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518" y="6541053"/>
            <a:ext cx="1287729" cy="170080"/>
          </a:xfrm>
          <a:prstGeom prst="rect">
            <a:avLst/>
          </a:prstGeom>
        </p:spPr>
      </p:pic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2227" y="6356351"/>
            <a:ext cx="737704" cy="365125"/>
          </a:xfrm>
          <a:prstGeom prst="rect">
            <a:avLst/>
          </a:prstGeom>
        </p:spPr>
        <p:txBody>
          <a:bodyPr/>
          <a:lstStyle>
            <a:lvl1pPr>
              <a:defRPr sz="1467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32EC32-EB25-4E33-8103-F139A8D9BA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609600" y="1484246"/>
            <a:ext cx="10972800" cy="4641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09601" y="211668"/>
            <a:ext cx="10097137" cy="596840"/>
          </a:xfrm>
          <a:prstGeom prst="rect">
            <a:avLst/>
          </a:prstGeom>
        </p:spPr>
        <p:txBody>
          <a:bodyPr/>
          <a:lstStyle>
            <a:lvl1pPr algn="l">
              <a:defRPr sz="4267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pic>
        <p:nvPicPr>
          <p:cNvPr id="12" name="Bild 8" descr="AWI_WortBildmarke_Farb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738" y="261615"/>
            <a:ext cx="1043509" cy="4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83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0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82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0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6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70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34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7069-13D1-4389-B337-ACD6B3EE340D}" type="datetimeFigureOut">
              <a:rPr lang="de-DE" smtClean="0"/>
              <a:t>20.01.2022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56A97-9AD9-49C5-9788-0FAA4BBDA1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53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7673" y="1122363"/>
            <a:ext cx="9864435" cy="2387600"/>
          </a:xfrm>
        </p:spPr>
        <p:txBody>
          <a:bodyPr/>
          <a:lstStyle/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Rossby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waves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ocean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Stephan Juricke</a:t>
            </a:r>
            <a:b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20.01.2022</a:t>
            </a: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6276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de-DE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conservation</a:t>
                </a:r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(in 2D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(in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absence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forcing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b="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de-DE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de-DE" sz="32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de-DE" sz="3200" b="0" i="1">
                            <a:latin typeface="Cambria Math" panose="02040503050406030204" pitchFamily="18" charset="0"/>
                          </a:rPr>
                          <m:t>𝐷𝑡</m:t>
                        </m:r>
                      </m:den>
                    </m:f>
                    <m:r>
                      <a:rPr lang="de-DE" sz="3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𝐷𝑡</m:t>
                        </m:r>
                      </m:den>
                    </m:f>
                    <m:d>
                      <m:d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3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de-DE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: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de-DE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3200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de-DE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32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de-DE" sz="3200" dirty="0" smtClean="0"/>
                  <a:t/>
                </a:r>
                <a:br>
                  <a:rPr lang="de-DE" sz="3200" dirty="0" smtClean="0"/>
                </a:br>
                <a:endParaRPr lang="de-DE" sz="3200" dirty="0" smtClean="0"/>
              </a:p>
              <a:p>
                <a:endParaRPr lang="de-DE" sz="3200" dirty="0"/>
              </a:p>
              <a:p>
                <a:r>
                  <a:rPr lang="de-DE" sz="3200" dirty="0"/>
                  <a:t>Now </a:t>
                </a:r>
                <a:r>
                  <a:rPr lang="de-DE" sz="3200" dirty="0" err="1"/>
                  <a:t>we</a:t>
                </a:r>
                <a:r>
                  <a:rPr lang="de-DE" sz="3200" dirty="0"/>
                  <a:t> </a:t>
                </a:r>
                <a:r>
                  <a:rPr lang="de-DE" sz="3200" dirty="0" err="1"/>
                  <a:t>take</a:t>
                </a:r>
                <a:r>
                  <a:rPr lang="de-DE" sz="3200" dirty="0"/>
                  <a:t> </a:t>
                </a:r>
                <a:r>
                  <a:rPr lang="de-DE" sz="3200" dirty="0" err="1" smtClean="0"/>
                  <a:t>the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ansatz</a:t>
                </a:r>
                <a:r>
                  <a:rPr lang="de-DE" sz="3200" dirty="0" smtClean="0"/>
                  <a:t> </a:t>
                </a:r>
                <a:r>
                  <a:rPr lang="de-DE" sz="3200" dirty="0" err="1"/>
                  <a:t>to</a:t>
                </a:r>
                <a:r>
                  <a:rPr lang="de-DE" sz="3200" dirty="0"/>
                  <a:t> </a:t>
                </a:r>
                <a:r>
                  <a:rPr lang="de-DE" sz="3200" dirty="0" err="1"/>
                  <a:t>decompose</a:t>
                </a:r>
                <a:r>
                  <a:rPr lang="de-DE" sz="3200" dirty="0"/>
                  <a:t> </a:t>
                </a:r>
                <a:r>
                  <a:rPr lang="de-DE" sz="3200" dirty="0" err="1"/>
                  <a:t>flow</a:t>
                </a:r>
                <a:r>
                  <a:rPr lang="de-DE" sz="3200" dirty="0"/>
                  <a:t> </a:t>
                </a:r>
                <a:r>
                  <a:rPr lang="de-DE" sz="3200" dirty="0" err="1"/>
                  <a:t>into</a:t>
                </a:r>
                <a:r>
                  <a:rPr lang="de-DE" sz="3200" dirty="0"/>
                  <a:t> </a:t>
                </a:r>
                <a:r>
                  <a:rPr lang="de-DE" sz="3200" dirty="0" err="1"/>
                  <a:t>mean</a:t>
                </a:r>
                <a:r>
                  <a:rPr lang="de-DE" sz="3200" dirty="0"/>
                  <a:t> </a:t>
                </a:r>
                <a:r>
                  <a:rPr lang="de-DE" sz="3200" dirty="0" err="1"/>
                  <a:t>part</a:t>
                </a:r>
                <a:r>
                  <a:rPr lang="de-DE" sz="3200" dirty="0"/>
                  <a:t> </a:t>
                </a:r>
                <a:r>
                  <a:rPr lang="de-DE" sz="3200" dirty="0" err="1"/>
                  <a:t>and</a:t>
                </a:r>
                <a:r>
                  <a:rPr lang="de-DE" sz="3200" dirty="0"/>
                  <a:t> (</a:t>
                </a:r>
                <a:r>
                  <a:rPr lang="de-DE" sz="3200" dirty="0" err="1"/>
                  <a:t>small</a:t>
                </a:r>
                <a:r>
                  <a:rPr lang="de-DE" sz="3200" dirty="0"/>
                  <a:t>) </a:t>
                </a:r>
                <a:r>
                  <a:rPr lang="de-DE" sz="3200" dirty="0" err="1" smtClean="0"/>
                  <a:t>perturbation</a:t>
                </a:r>
                <a:r>
                  <a:rPr lang="de-DE" sz="3200" dirty="0" smtClean="0"/>
                  <a:t> </a:t>
                </a:r>
                <a14:m>
                  <m:oMath xmlns:m="http://schemas.openxmlformats.org/officeDocument/2006/math">
                    <m:r>
                      <a:rPr lang="de-DE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sz="3200" dirty="0"/>
                  <a:t> </a:t>
                </a:r>
                <a:r>
                  <a:rPr lang="de-DE" sz="3200" dirty="0" err="1"/>
                  <a:t>and</a:t>
                </a:r>
                <a:r>
                  <a:rPr lang="de-DE" sz="3200" dirty="0"/>
                  <a:t>, </a:t>
                </a:r>
                <a:r>
                  <a:rPr lang="de-DE" sz="3200" dirty="0" err="1"/>
                  <a:t>consequently</a:t>
                </a:r>
                <a:r>
                  <a:rPr lang="de-DE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de-DE" sz="32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de-DE" sz="3200" dirty="0"/>
              </a:p>
              <a:p>
                <a:endParaRPr lang="de-DE" sz="3200" dirty="0"/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6276077"/>
              </a:xfrm>
              <a:prstGeom prst="rect">
                <a:avLst/>
              </a:prstGeom>
              <a:blipFill>
                <a:blip r:embed="rId3"/>
                <a:stretch>
                  <a:fillRect l="-1328" t="-1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9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8201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3200" dirty="0" smtClean="0"/>
              </a:p>
              <a:p>
                <a:pPr algn="ctr"/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Ignore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higher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order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terms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combinations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perturbations</a:t>
                </a: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No</a:t>
                </a:r>
                <a:r>
                  <a:rPr lang="de-DE" sz="3200" dirty="0" smtClean="0"/>
                  <a:t> temporal </a:t>
                </a:r>
                <a:r>
                  <a:rPr lang="de-DE" sz="3200" dirty="0" err="1" smtClean="0"/>
                  <a:t>changes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mean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quantities</a:t>
                </a: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3200" dirty="0" smtClean="0"/>
                  <a:t> 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3200" dirty="0" smtClean="0"/>
                  <a:t/>
                </a:r>
                <a:br>
                  <a:rPr lang="de-DE" sz="3200" dirty="0" smtClean="0"/>
                </a:br>
                <a14:m>
                  <m:oMath xmlns:m="http://schemas.openxmlformats.org/officeDocument/2006/math"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,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and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always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3200" dirty="0" err="1" smtClean="0"/>
                  <a:t>Assume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constant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change</a:t>
                </a:r>
                <a:r>
                  <a:rPr lang="de-DE" sz="3200" dirty="0" smtClean="0"/>
                  <a:t> </a:t>
                </a:r>
                <a:r>
                  <a:rPr lang="de-DE" sz="3200" dirty="0" err="1" smtClean="0"/>
                  <a:t>of</a:t>
                </a:r>
                <a:r>
                  <a:rPr lang="de-DE" sz="3200" dirty="0" smtClean="0"/>
                  <a:t> 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respect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to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sz="3200" dirty="0" smtClean="0"/>
                  <a:t> (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sz="3200" dirty="0" smtClean="0"/>
                  <a:t>-plane </a:t>
                </a:r>
                <a:r>
                  <a:rPr lang="de-DE" sz="3200" dirty="0" err="1" smtClean="0"/>
                  <a:t>approximation</a:t>
                </a:r>
                <a:r>
                  <a:rPr lang="de-DE" sz="3200" dirty="0" smtClean="0"/>
                  <a:t>)</a:t>
                </a:r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 smtClean="0"/>
              </a:p>
              <a:p>
                <a:endParaRPr lang="de-DE" sz="3200" dirty="0" smtClean="0"/>
              </a:p>
              <a:p>
                <a:endParaRPr lang="de-DE" sz="3200" dirty="0"/>
              </a:p>
              <a:p>
                <a:endParaRPr lang="de-DE" sz="3200" dirty="0"/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8201348"/>
              </a:xfrm>
              <a:prstGeom prst="rect">
                <a:avLst/>
              </a:prstGeom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730115" y="1347537"/>
            <a:ext cx="1289216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40899" y="1836822"/>
            <a:ext cx="140471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11947" y="1346542"/>
            <a:ext cx="1970268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714324" y="1836822"/>
            <a:ext cx="233893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019331" y="1346542"/>
            <a:ext cx="1729250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57600" y="1330805"/>
                <a:ext cx="410022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330805"/>
                <a:ext cx="410022" cy="577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49515" y="1330805"/>
                <a:ext cx="410022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15" y="1330805"/>
                <a:ext cx="410022" cy="577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54086" y="1346542"/>
            <a:ext cx="1976029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609933" y="1835219"/>
            <a:ext cx="650427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880009" y="1302123"/>
            <a:ext cx="179992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79971" y="1805349"/>
                <a:ext cx="1660928" cy="577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971" y="1805349"/>
                <a:ext cx="1660928" cy="577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5262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′+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′+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de-DE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endParaRPr lang="de-DE" sz="3200" dirty="0">
                  <a:solidFill>
                    <a:schemeClr val="tx1"/>
                  </a:solidFill>
                </a:endParaRPr>
              </a:p>
              <a:p>
                <a:r>
                  <a:rPr lang="de-DE" sz="2800" dirty="0" err="1" smtClean="0"/>
                  <a:t>To</a:t>
                </a:r>
                <a:r>
                  <a:rPr lang="de-DE" sz="2800" dirty="0" smtClean="0"/>
                  <a:t> </a:t>
                </a:r>
                <a:r>
                  <a:rPr lang="de-DE" sz="2800" dirty="0"/>
                  <a:t>link </a:t>
                </a:r>
                <a:r>
                  <a:rPr lang="de-DE" sz="2800" dirty="0" err="1"/>
                  <a:t>vorticity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and</a:t>
                </a:r>
                <a:r>
                  <a:rPr lang="de-DE" sz="2800" dirty="0"/>
                  <a:t> </a:t>
                </a:r>
                <a:r>
                  <a:rPr lang="de-DE" sz="2800" dirty="0" err="1"/>
                  <a:t>velocities</a:t>
                </a:r>
                <a:r>
                  <a:rPr lang="de-DE" sz="2800" dirty="0"/>
                  <a:t>, </a:t>
                </a:r>
                <a:r>
                  <a:rPr lang="de-DE" sz="2800" dirty="0" err="1"/>
                  <a:t>we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use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streamfunction</a:t>
                </a:r>
                <a:r>
                  <a:rPr lang="de-DE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i="1">
                        <a:latin typeface="Cambria Math" panose="02040503050406030204" pitchFamily="18" charset="0"/>
                      </a:rPr>
                      <m:t>Ψ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Ψ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2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sz="2800">
                        <a:latin typeface="Cambria Math" panose="02040503050406030204" pitchFamily="18" charset="0"/>
                      </a:rPr>
                      <m:t>′)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2800" dirty="0"/>
                  <a:t> </a:t>
                </a: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e-DE" sz="2800" dirty="0" smtClean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4000" dirty="0" smtClean="0"/>
              </a:p>
              <a:p>
                <a:pPr algn="ctr"/>
                <a:r>
                  <a:rPr lang="de-DE" sz="2800" dirty="0" smtClean="0"/>
                  <a:t/>
                </a:r>
                <a:br>
                  <a:rPr lang="de-DE" sz="2800" dirty="0" smtClean="0"/>
                </a:br>
                <a:endParaRPr lang="de-DE" sz="2800" dirty="0"/>
              </a:p>
              <a:p>
                <a:endParaRPr lang="en-GB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5262851"/>
              </a:xfrm>
              <a:prstGeom prst="rect">
                <a:avLst/>
              </a:prstGeom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2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4686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 err="1" smtClean="0">
                    <a:solidFill>
                      <a:schemeClr val="tx1"/>
                    </a:solidFill>
                  </a:rPr>
                  <a:t>We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use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>
                    <a:solidFill>
                      <a:schemeClr val="tx1"/>
                    </a:solidFill>
                  </a:rPr>
                  <a:t>wave</a:t>
                </a:r>
                <a:r>
                  <a:rPr lang="de-DE" sz="3200" dirty="0" smtClean="0">
                    <a:solidFill>
                      <a:schemeClr val="tx1"/>
                    </a:solidFill>
                  </a:rPr>
                  <a:t> </a:t>
                </a:r>
                <a:r>
                  <a:rPr lang="de-DE" sz="3200" dirty="0" err="1" smtClean="0"/>
                  <a:t>ansatz</a:t>
                </a:r>
                <a:endParaRPr lang="de-DE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de-DE" sz="32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amplitude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de-DE" sz="2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Φ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frequency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/>
                  <a:t>number</a:t>
                </a:r>
                <a:r>
                  <a:rPr lang="de-DE" sz="2800" dirty="0"/>
                  <a:t> </a:t>
                </a:r>
                <a:r>
                  <a:rPr lang="de-DE" sz="2800" dirty="0" err="1"/>
                  <a:t>vector</a:t>
                </a:r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 smtClean="0"/>
                  <a:t> [</a:t>
                </a:r>
                <a:r>
                  <a:rPr lang="de-DE" sz="2800" dirty="0" err="1" smtClean="0"/>
                  <a:t>radians</a:t>
                </a:r>
                <a:r>
                  <a:rPr lang="de-DE" sz="2800" dirty="0" smtClean="0"/>
                  <a:t>/</a:t>
                </a:r>
                <a:r>
                  <a:rPr lang="de-DE" sz="2800" dirty="0" err="1" smtClean="0"/>
                  <a:t>length</a:t>
                </a:r>
                <a:r>
                  <a:rPr lang="de-DE" sz="2800" dirty="0" smtClean="0"/>
                  <a:t>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Wave </a:t>
                </a:r>
                <a:r>
                  <a:rPr lang="de-DE" sz="2800" dirty="0" err="1" smtClean="0"/>
                  <a:t>lengths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2800" dirty="0" smtClean="0"/>
                  <a:t/>
                </a:r>
                <a:br>
                  <a:rPr lang="de-DE" sz="2800" dirty="0" smtClean="0"/>
                </a:br>
                <a:endParaRPr lang="de-DE" sz="2800" dirty="0"/>
              </a:p>
              <a:p>
                <a:endParaRPr lang="en-GB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4686283"/>
              </a:xfrm>
              <a:prstGeom prst="rect">
                <a:avLst/>
              </a:prstGeom>
              <a:blipFill>
                <a:blip r:embed="rId3"/>
                <a:stretch>
                  <a:fillRect l="-1328" t="-1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829772" cy="6601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 smtClean="0">
                    <a:solidFill>
                      <a:schemeClr val="tx1"/>
                    </a:solidFill>
                  </a:rPr>
                  <a:t>Solution:</a:t>
                </a:r>
                <a:endParaRPr lang="de-DE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32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de-DE" sz="32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func>
                            <m:funcPr>
                              <m:ctrlPr>
                                <a:rPr lang="de-DE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3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r>
                  <a:rPr lang="de-DE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de-DE" sz="3200" dirty="0" smtClean="0">
                    <a:solidFill>
                      <a:schemeClr val="tx1"/>
                    </a:solidFill>
                  </a:rPr>
                </a:br>
                <a:endParaRPr lang="de-DE" sz="3200" dirty="0" smtClean="0">
                  <a:solidFill>
                    <a:schemeClr val="tx1"/>
                  </a:solidFill>
                </a:endParaRPr>
              </a:p>
              <a:p>
                <a:endParaRPr lang="en-GB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with relation between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8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 </a:t>
                </a:r>
                <a:r>
                  <a:rPr lang="de-DE" sz="2800" dirty="0" err="1" smtClean="0"/>
                  <a:t>given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by</a:t>
                </a:r>
                <a:r>
                  <a:rPr lang="de-DE" sz="2800" dirty="0" smtClean="0"/>
                  <a:t> so </a:t>
                </a:r>
                <a:r>
                  <a:rPr lang="de-DE" sz="2800" dirty="0" err="1" smtClean="0"/>
                  <a:t>called</a:t>
                </a:r>
                <a:r>
                  <a:rPr lang="de-DE" sz="2800" dirty="0" smtClean="0"/>
                  <a:t> </a:t>
                </a:r>
                <a:r>
                  <a:rPr lang="de-DE" sz="2800" i="1" dirty="0" err="1" smtClean="0"/>
                  <a:t>dispersion</a:t>
                </a:r>
                <a:r>
                  <a:rPr lang="de-DE" sz="2800" i="1" dirty="0" smtClean="0"/>
                  <a:t> </a:t>
                </a:r>
                <a:r>
                  <a:rPr lang="de-DE" sz="2800" i="1" dirty="0" err="1" smtClean="0"/>
                  <a:t>relation</a:t>
                </a:r>
                <a:r>
                  <a:rPr lang="de-DE" sz="2800" i="1" dirty="0" smtClean="0"/>
                  <a:t> </a:t>
                </a:r>
                <a:r>
                  <a:rPr lang="de-DE" sz="2800" dirty="0" smtClean="0"/>
                  <a:t>(</a:t>
                </a:r>
                <a:r>
                  <a:rPr lang="de-DE" sz="2800" dirty="0" err="1" smtClean="0"/>
                  <a:t>inserting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ansatz</a:t>
                </a:r>
                <a:r>
                  <a:rPr lang="de-DE" sz="2800" dirty="0" smtClean="0"/>
                  <a:t> in differential </a:t>
                </a:r>
                <a:r>
                  <a:rPr lang="de-DE" sz="2800" dirty="0" err="1" smtClean="0"/>
                  <a:t>equation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solving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DE" sz="2800" dirty="0" smtClean="0"/>
                  <a:t>)</a:t>
                </a:r>
                <a:endParaRPr lang="de-DE" sz="2800" i="1" dirty="0" smtClean="0"/>
              </a:p>
              <a:p>
                <a:endParaRPr lang="de-DE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den>
                    </m:f>
                  </m:oMath>
                </a14:m>
                <a:r>
                  <a:rPr lang="de-DE" sz="2800" dirty="0"/>
                  <a:t> </a:t>
                </a:r>
                <a:r>
                  <a:rPr lang="de-DE" sz="2800" dirty="0" err="1"/>
                  <a:t>is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phase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speed</a:t>
                </a: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In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de-D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800" dirty="0" smtClean="0"/>
                  <a:t>, </a:t>
                </a:r>
                <a:r>
                  <a:rPr lang="de-DE" sz="2800" dirty="0" err="1" smtClean="0"/>
                  <a:t>with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829772" cy="6601423"/>
              </a:xfrm>
              <a:prstGeom prst="rect">
                <a:avLst/>
              </a:prstGeom>
              <a:blipFill>
                <a:blip r:embed="rId3"/>
                <a:stretch>
                  <a:fillRect l="-1288" t="-1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Derivation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2228" y="1164999"/>
                <a:ext cx="11467220" cy="537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800" dirty="0" smtClean="0"/>
              </a:p>
              <a:p>
                <a:r>
                  <a:rPr lang="de-DE" sz="2800" dirty="0" smtClean="0"/>
                  <a:t>This </a:t>
                </a:r>
                <a:r>
                  <a:rPr lang="de-DE" sz="2800" dirty="0" err="1" smtClean="0"/>
                  <a:t>gives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us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different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lengths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their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respective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frequencies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their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phase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, i.e.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at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for</a:t>
                </a:r>
                <a:r>
                  <a:rPr lang="de-DE" sz="2800" dirty="0" smtClean="0"/>
                  <a:t> an individual </a:t>
                </a:r>
                <a:r>
                  <a:rPr lang="de-DE" sz="2800" dirty="0" err="1" smtClean="0"/>
                  <a:t>wave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its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crests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or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troughs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are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moving</a:t>
                </a:r>
                <a:r>
                  <a:rPr lang="de-DE" sz="2800" dirty="0" smtClean="0"/>
                  <a:t>. </a:t>
                </a:r>
                <a:r>
                  <a:rPr lang="de-DE" sz="2800" dirty="0" err="1" smtClean="0"/>
                  <a:t>It</a:t>
                </a:r>
                <a:r>
                  <a:rPr lang="de-DE" sz="2800" dirty="0" smtClean="0"/>
                  <a:t> also </a:t>
                </a:r>
                <a:r>
                  <a:rPr lang="de-DE" sz="2800" dirty="0" err="1" smtClean="0"/>
                  <a:t>provides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group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velocity</a:t>
                </a:r>
                <a:r>
                  <a:rPr lang="de-DE" sz="2800" dirty="0" smtClean="0"/>
                  <a:t>, i.e.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at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envelop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which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encompasses</a:t>
                </a:r>
                <a:r>
                  <a:rPr lang="de-DE" sz="2800" dirty="0" smtClean="0"/>
                  <a:t> all </a:t>
                </a:r>
                <a:r>
                  <a:rPr lang="de-DE" sz="2800" dirty="0" err="1" smtClean="0"/>
                  <a:t>possible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,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moving</a:t>
                </a:r>
                <a:r>
                  <a:rPr lang="de-DE" sz="2800" dirty="0" smtClean="0"/>
                  <a:t>.</a:t>
                </a:r>
              </a:p>
              <a:p>
                <a:endParaRPr lang="de-DE" sz="2800" dirty="0"/>
              </a:p>
              <a:p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𝑈𝑘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background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flow</a:t>
                </a:r>
                <a:endParaRPr lang="de-DE" sz="2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den>
                    </m:f>
                  </m:oMath>
                </a14:m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is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the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phase</a:t>
                </a:r>
                <a:r>
                  <a:rPr lang="de-DE" sz="2800" b="0" dirty="0" smtClean="0"/>
                  <a:t> </a:t>
                </a:r>
                <a:r>
                  <a:rPr lang="de-DE" sz="2800" b="0" dirty="0" err="1" smtClean="0"/>
                  <a:t>speed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or</a:t>
                </a:r>
                <a:r>
                  <a:rPr lang="de-DE" sz="2800" dirty="0" smtClean="0"/>
                  <a:t>, in </a:t>
                </a:r>
                <a:r>
                  <a:rPr lang="de-DE" sz="2800" dirty="0" err="1" smtClean="0"/>
                  <a:t>the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b="0" dirty="0" smtClean="0"/>
                  <a:t>-</a:t>
                </a:r>
                <a:r>
                  <a:rPr lang="de-DE" sz="2800" b="0" dirty="0" err="1" smtClean="0"/>
                  <a:t>direction</a:t>
                </a:r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endParaRPr lang="de-D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164999"/>
                <a:ext cx="11467220" cy="5378011"/>
              </a:xfrm>
              <a:prstGeom prst="rect">
                <a:avLst/>
              </a:prstGeom>
              <a:blipFill>
                <a:blip r:embed="rId3"/>
                <a:stretch>
                  <a:fillRect l="-1063" r="-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Summary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5034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err="1" smtClean="0">
                    <a:cs typeface="Arial" panose="020B0604020202020204" pitchFamily="34" charset="0"/>
                  </a:rPr>
                  <a:t>Conservation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absolute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vorticity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>
                    <a:cs typeface="Arial" panose="020B0604020202020204" pitchFamily="34" charset="0"/>
                  </a:rPr>
                  <a:t>Solution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is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a linear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wave</a:t>
                </a: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in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</a:t>
                </a:r>
                <a:r>
                  <a:rPr lang="de-DE" sz="2800" dirty="0" err="1"/>
                  <a:t>a</a:t>
                </a:r>
                <a:r>
                  <a:rPr lang="de-DE" sz="2800" dirty="0" err="1" smtClean="0"/>
                  <a:t>lways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westward</a:t>
                </a: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Large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(</a:t>
                </a:r>
                <a:r>
                  <a:rPr lang="de-DE" sz="2800" dirty="0" err="1" smtClean="0"/>
                  <a:t>small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wavenumbers</a:t>
                </a:r>
                <a:r>
                  <a:rPr lang="de-DE" sz="2800" dirty="0" smtClean="0"/>
                  <a:t>) </a:t>
                </a:r>
                <a:r>
                  <a:rPr lang="de-DE" sz="2800" dirty="0" err="1" smtClean="0"/>
                  <a:t>faster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than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small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waves</a:t>
                </a:r>
                <a:r>
                  <a:rPr lang="de-DE" sz="2800" dirty="0" smtClean="0"/>
                  <a:t> (large </a:t>
                </a:r>
                <a:r>
                  <a:rPr lang="de-DE" sz="2800" dirty="0" err="1" smtClean="0"/>
                  <a:t>wavenumbers</a:t>
                </a:r>
                <a:r>
                  <a:rPr lang="de-DE" sz="2800" dirty="0" smtClean="0"/>
                  <a:t>)</a:t>
                </a:r>
              </a:p>
              <a:p>
                <a:endParaRPr lang="en-GB" sz="2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5034263"/>
              </a:xfrm>
              <a:prstGeom prst="rect">
                <a:avLst/>
              </a:prstGeom>
              <a:blipFill>
                <a:blip r:embed="rId3"/>
                <a:stretch>
                  <a:fillRect l="-956" t="-1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Outlook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2228" y="1020989"/>
                <a:ext cx="11467219" cy="5696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>
                    <a:cs typeface="Arial" panose="020B0604020202020204" pitchFamily="34" charset="0"/>
                  </a:rPr>
                  <a:t>Conservation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potential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de-DE" sz="2800" dirty="0" smtClean="0">
                    <a:cs typeface="Arial" panose="020B0604020202020204" pitchFamily="34" charset="0"/>
                  </a:rPr>
                  <a:t/>
                </a:r>
                <a:br>
                  <a:rPr lang="de-DE" sz="2800" dirty="0" smtClean="0">
                    <a:cs typeface="Arial" panose="020B0604020202020204" pitchFamily="34" charset="0"/>
                  </a:rPr>
                </a:br>
                <a:r>
                  <a:rPr lang="de-DE" sz="2800" dirty="0" smtClean="0">
                    <a:cs typeface="Arial" panose="020B0604020202020204" pitchFamily="34" charset="0"/>
                  </a:rPr>
                  <a:t>(additional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change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spin</a:t>
                </a:r>
                <a:r>
                  <a:rPr lang="de-DE" sz="2800" dirty="0" smtClean="0">
                    <a:cs typeface="Arial" panose="020B0604020202020204" pitchFamily="34" charset="0"/>
                  </a:rPr>
                  <a:t> due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to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changes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in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height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water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mass</a:t>
                </a:r>
                <a:r>
                  <a:rPr lang="de-DE" sz="2800" dirty="0" smtClean="0">
                    <a:cs typeface="Arial" panose="020B0604020202020204" pitchFamily="34" charset="0"/>
                  </a:rPr>
                  <a:t>;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taking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sea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surface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height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anomalies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into</a:t>
                </a:r>
                <a:r>
                  <a:rPr lang="de-DE" sz="2800" dirty="0" smtClean="0"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cs typeface="Arial" panose="020B0604020202020204" pitchFamily="34" charset="0"/>
                  </a:rPr>
                  <a:t>consideration</a:t>
                </a:r>
                <a:r>
                  <a:rPr lang="de-DE" sz="2800" dirty="0" smtClean="0">
                    <a:cs typeface="Arial" panose="020B0604020202020204" pitchFamily="34" charset="0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dirty="0" smtClean="0"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8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new</a:t>
                </a:r>
                <a:r>
                  <a:rPr lang="de-DE" sz="2800" dirty="0"/>
                  <a:t> </a:t>
                </a:r>
                <a:r>
                  <a:rPr lang="de-DE" sz="2800" dirty="0" err="1" smtClean="0"/>
                  <a:t>dispersion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relation</a:t>
                </a:r>
                <a:endParaRPr lang="de-DE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de-DE" sz="28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2800" dirty="0" smtClean="0"/>
                  <a:t> </a:t>
                </a:r>
                <a:r>
                  <a:rPr lang="de-DE" sz="2800" dirty="0" err="1" smtClean="0"/>
                  <a:t>is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new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intrinsic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speed</a:t>
                </a:r>
                <a:r>
                  <a:rPr lang="de-DE" sz="2800" dirty="0" smtClean="0"/>
                  <a:t> in </a:t>
                </a:r>
                <a14:m>
                  <m:oMath xmlns:m="http://schemas.openxmlformats.org/officeDocument/2006/math"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2800" dirty="0"/>
                  <a:t>-</a:t>
                </a:r>
                <a:r>
                  <a:rPr lang="de-DE" sz="2800" dirty="0" err="1" smtClean="0"/>
                  <a:t>direction</a:t>
                </a:r>
                <a:r>
                  <a:rPr lang="de-DE" sz="2800" dirty="0" smtClean="0"/>
                  <a:t>: still </a:t>
                </a:r>
                <a:r>
                  <a:rPr lang="de-DE" sz="2800" dirty="0" err="1" smtClean="0"/>
                  <a:t>westward</a:t>
                </a:r>
                <a:r>
                  <a:rPr lang="de-DE" sz="2800" dirty="0" smtClean="0"/>
                  <a:t>, but </a:t>
                </a:r>
                <a:r>
                  <a:rPr lang="de-DE" sz="2800" dirty="0" err="1" smtClean="0"/>
                  <a:t>dependent</a:t>
                </a:r>
                <a:r>
                  <a:rPr lang="de-DE" sz="2800" dirty="0" smtClean="0"/>
                  <a:t> on </a:t>
                </a:r>
                <a:r>
                  <a:rPr lang="de-DE" sz="2800" dirty="0" err="1" smtClean="0"/>
                  <a:t>Rossby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radius</a:t>
                </a: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de-DE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DE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 smtClean="0"/>
                  <a:t>Next </a:t>
                </a:r>
                <a:r>
                  <a:rPr lang="de-DE" sz="2800" dirty="0" err="1" smtClean="0"/>
                  <a:t>up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we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would</a:t>
                </a:r>
                <a:r>
                  <a:rPr lang="de-DE" sz="2800" dirty="0" smtClean="0"/>
                  <a:t> also </a:t>
                </a:r>
                <a:r>
                  <a:rPr lang="de-DE" sz="2800" dirty="0" err="1" smtClean="0"/>
                  <a:t>need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to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look</a:t>
                </a:r>
                <a:r>
                  <a:rPr lang="de-DE" sz="2800" dirty="0" smtClean="0"/>
                  <a:t> at </a:t>
                </a:r>
                <a:r>
                  <a:rPr lang="de-DE" sz="2800" dirty="0" err="1" smtClean="0"/>
                  <a:t>group</a:t>
                </a:r>
                <a:r>
                  <a:rPr lang="de-DE" sz="2800" dirty="0" smtClean="0"/>
                  <a:t> </a:t>
                </a:r>
                <a:r>
                  <a:rPr lang="de-DE" sz="2800" dirty="0" err="1" smtClean="0"/>
                  <a:t>velocity</a:t>
                </a:r>
                <a:endParaRPr lang="de-DE" sz="2800" dirty="0" smtClean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020989"/>
                <a:ext cx="11467219" cy="5696816"/>
              </a:xfrm>
              <a:prstGeom prst="rect">
                <a:avLst/>
              </a:prstGeom>
              <a:blipFill>
                <a:blip r:embed="rId3"/>
                <a:stretch>
                  <a:fillRect l="-956" r="-53" b="-2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52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EC32-EB25-4E33-8103-F139A8D9BAF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atmosphere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6231001"/>
            <a:ext cx="5897581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NASA's Goddard Space Flight </a:t>
            </a:r>
            <a:r>
              <a:rPr lang="en-US" i="1" dirty="0" smtClean="0"/>
              <a:t>Center</a:t>
            </a:r>
          </a:p>
          <a:p>
            <a:r>
              <a:rPr lang="de-DE" b="1" dirty="0"/>
              <a:t>https://oceanservice.noaa.gov/facts/rossby-wave.html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08" y="1077021"/>
            <a:ext cx="9046081" cy="50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ocean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6231001"/>
            <a:ext cx="12584709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https://svs.gsfc.nasa.gov/30502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94" y="974442"/>
            <a:ext cx="9403811" cy="52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Example: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waves in the ocean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6" y="1320801"/>
            <a:ext cx="8454801" cy="4917426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B4E57C-3467-4410-B1C2-7A6E1A1D1F67}"/>
              </a:ext>
            </a:extLst>
          </p:cNvPr>
          <p:cNvSpPr txBox="1">
            <a:spLocks/>
          </p:cNvSpPr>
          <p:nvPr/>
        </p:nvSpPr>
        <p:spPr>
          <a:xfrm>
            <a:off x="22927" y="5963149"/>
            <a:ext cx="12254417" cy="3761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(</a:t>
            </a:r>
            <a:r>
              <a:rPr lang="de-DE" dirty="0" err="1"/>
              <a:t>Credits</a:t>
            </a:r>
            <a:r>
              <a:rPr lang="de-DE" dirty="0"/>
              <a:t> Southampton </a:t>
            </a:r>
            <a:r>
              <a:rPr lang="de-DE" dirty="0" err="1" smtClean="0"/>
              <a:t>Oceanography</a:t>
            </a:r>
            <a:r>
              <a:rPr lang="de-DE" dirty="0"/>
              <a:t> Center)</a:t>
            </a:r>
            <a:br>
              <a:rPr lang="de-DE" dirty="0"/>
            </a:br>
            <a:r>
              <a:rPr lang="de-DE" dirty="0"/>
              <a:t>https://www.aviso.altimetry.fr/en/news/image-of-the-month/2002/may-2002-planetary-waves-small-amplitudes-large-effects.html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504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Short definition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6653" y="1154545"/>
            <a:ext cx="113803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Large scale waves in the ocean, communicating anomalies across ocean basins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Triggered by large scale (wind) anomalies</a:t>
            </a:r>
          </a:p>
          <a:p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momentum and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for teleconnection patterns and (potentially) long term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Intrinsic phase speed is westward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52648" y="2783407"/>
            <a:ext cx="3747052" cy="2454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6653" y="1028400"/>
            <a:ext cx="111020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Flow on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rotating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endParaRPr lang="de-DE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explained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vorticity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(angular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momentum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will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barotropic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i.e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. uniform 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simplifications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situations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remains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same</a:t>
            </a:r>
          </a:p>
        </p:txBody>
      </p:sp>
      <p:sp>
        <p:nvSpPr>
          <p:cNvPr id="2" name="Rectangle 1"/>
          <p:cNvSpPr/>
          <p:nvPr/>
        </p:nvSpPr>
        <p:spPr>
          <a:xfrm>
            <a:off x="8352648" y="2783409"/>
            <a:ext cx="3747052" cy="267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8352648" y="2783408"/>
            <a:ext cx="3747052" cy="1241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Document 6"/>
          <p:cNvSpPr/>
          <p:nvPr/>
        </p:nvSpPr>
        <p:spPr>
          <a:xfrm flipV="1">
            <a:off x="8352648" y="4840357"/>
            <a:ext cx="3747052" cy="890774"/>
          </a:xfrm>
          <a:prstGeom prst="flowChartDocumen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352648" y="5238206"/>
            <a:ext cx="3747052" cy="48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8339328" y="2557618"/>
            <a:ext cx="3767328" cy="537895"/>
            <a:chOff x="8352648" y="2557618"/>
            <a:chExt cx="3767328" cy="537895"/>
          </a:xfrm>
        </p:grpSpPr>
        <p:sp>
          <p:nvSpPr>
            <p:cNvPr id="11" name="Rectangle 10"/>
            <p:cNvSpPr/>
            <p:nvPr/>
          </p:nvSpPr>
          <p:spPr>
            <a:xfrm>
              <a:off x="8352648" y="2783407"/>
              <a:ext cx="3767328" cy="3121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ocument 12"/>
            <p:cNvSpPr/>
            <p:nvPr/>
          </p:nvSpPr>
          <p:spPr>
            <a:xfrm flipV="1">
              <a:off x="8352648" y="2557618"/>
              <a:ext cx="1886727" cy="490382"/>
            </a:xfrm>
            <a:prstGeom prst="flowChartDocumen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ocument 13"/>
            <p:cNvSpPr/>
            <p:nvPr/>
          </p:nvSpPr>
          <p:spPr>
            <a:xfrm flipV="1">
              <a:off x="10212972" y="2638456"/>
              <a:ext cx="1901952" cy="409543"/>
            </a:xfrm>
            <a:prstGeom prst="flowChartDocumen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3747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8" y="1346542"/>
                <a:ext cx="11467219" cy="5348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vorticity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de-DE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conservation</a:t>
                </a:r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(in 2D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(in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absence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forcing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  <a:r>
                  <a:rPr lang="de-DE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de-DE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planetary vorticity, i.e. </a:t>
                </a:r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spinning </a:t>
                </a: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due to </a:t>
                </a:r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rotating Earth (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latitude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Earth’s rotation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relative vorticity, i.e. the additional spinning of water parcel,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of the rotating frame of reference</a:t>
                </a:r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an outside observer, the sum of these two will not change if a parcel moves around the globe.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8" y="1346542"/>
                <a:ext cx="11467219" cy="5348644"/>
              </a:xfrm>
              <a:prstGeom prst="rect">
                <a:avLst/>
              </a:prstGeom>
              <a:blipFill>
                <a:blip r:embed="rId3"/>
                <a:stretch>
                  <a:fillRect l="-797" t="-1254" r="-1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smtClean="0">
                <a:solidFill>
                  <a:schemeClr val="tx1"/>
                </a:solidFill>
                <a:latin typeface="+mj-lt"/>
              </a:rPr>
              <a:t>Background setup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229" y="653815"/>
                <a:ext cx="11467219" cy="1532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de-DE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9" y="653815"/>
                <a:ext cx="11467219" cy="1532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3" y="2027476"/>
            <a:ext cx="3655493" cy="4328874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flipV="1">
            <a:off x="362228" y="3853116"/>
            <a:ext cx="3655493" cy="685800"/>
          </a:xfrm>
          <a:prstGeom prst="arc">
            <a:avLst>
              <a:gd name="adj1" fmla="val 11000877"/>
              <a:gd name="adj2" fmla="val 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1895853" y="4191913"/>
            <a:ext cx="683491" cy="681409"/>
            <a:chOff x="5589052" y="4120222"/>
            <a:chExt cx="683491" cy="681409"/>
          </a:xfrm>
        </p:grpSpPr>
        <p:sp>
          <p:nvSpPr>
            <p:cNvPr id="8" name="Oval 7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044" y="2156527"/>
            <a:ext cx="3655493" cy="432887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24669" y="2571750"/>
            <a:ext cx="3523955" cy="352425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671377" y="3731131"/>
            <a:ext cx="1266825" cy="12382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5963043" y="4039157"/>
            <a:ext cx="683491" cy="681409"/>
            <a:chOff x="5589052" y="4120222"/>
            <a:chExt cx="683491" cy="68140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Oval 16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76325" y="4303502"/>
            <a:ext cx="2229042" cy="334302"/>
            <a:chOff x="1076325" y="4303502"/>
            <a:chExt cx="2229042" cy="334302"/>
          </a:xfrm>
        </p:grpSpPr>
        <p:sp>
          <p:nvSpPr>
            <p:cNvPr id="13" name="Chevron 12"/>
            <p:cNvSpPr/>
            <p:nvPr/>
          </p:nvSpPr>
          <p:spPr>
            <a:xfrm>
              <a:off x="1076325" y="430350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991042" y="4312156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8369" y="4146340"/>
            <a:ext cx="3846090" cy="322978"/>
            <a:chOff x="4348369" y="4146340"/>
            <a:chExt cx="3846090" cy="322978"/>
          </a:xfrm>
        </p:grpSpPr>
        <p:sp>
          <p:nvSpPr>
            <p:cNvPr id="23" name="Chevron 22"/>
            <p:cNvSpPr/>
            <p:nvPr/>
          </p:nvSpPr>
          <p:spPr>
            <a:xfrm rot="5400000">
              <a:off x="4354030" y="4140679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16200000">
              <a:off x="7874472" y="414933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6328" y="1908423"/>
            <a:ext cx="266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View onto equator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7350" y="1917224"/>
            <a:ext cx="3072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View onto North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ole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92247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72" y="2027476"/>
            <a:ext cx="3655493" cy="4328874"/>
          </a:xfrm>
          <a:prstGeom prst="rect">
            <a:avLst/>
          </a:prstGeom>
        </p:spPr>
      </p:pic>
      <p:sp>
        <p:nvSpPr>
          <p:cNvPr id="31" name="Arc 30"/>
          <p:cNvSpPr/>
          <p:nvPr/>
        </p:nvSpPr>
        <p:spPr>
          <a:xfrm flipV="1">
            <a:off x="8431547" y="3853116"/>
            <a:ext cx="3655493" cy="685800"/>
          </a:xfrm>
          <a:prstGeom prst="arc">
            <a:avLst>
              <a:gd name="adj1" fmla="val 11000877"/>
              <a:gd name="adj2" fmla="val 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31"/>
          <p:cNvGrpSpPr/>
          <p:nvPr/>
        </p:nvGrpSpPr>
        <p:grpSpPr>
          <a:xfrm>
            <a:off x="9965172" y="4191913"/>
            <a:ext cx="683491" cy="681409"/>
            <a:chOff x="5589052" y="4120222"/>
            <a:chExt cx="683491" cy="681409"/>
          </a:xfrm>
        </p:grpSpPr>
        <p:sp>
          <p:nvSpPr>
            <p:cNvPr id="33" name="Oval 32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45644" y="4303502"/>
            <a:ext cx="2229042" cy="334302"/>
            <a:chOff x="1076325" y="4303502"/>
            <a:chExt cx="2229042" cy="334302"/>
          </a:xfrm>
        </p:grpSpPr>
        <p:sp>
          <p:nvSpPr>
            <p:cNvPr id="36" name="Chevron 35"/>
            <p:cNvSpPr/>
            <p:nvPr/>
          </p:nvSpPr>
          <p:spPr>
            <a:xfrm>
              <a:off x="1076325" y="4303502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2991042" y="4312156"/>
              <a:ext cx="314325" cy="32564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4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3.7037E-7 C 0.08125 3.7037E-7 0.14831 -0.01898 0.14831 -0.0419 C 0.14831 -0.06505 0.08125 -0.0838 -0.00156 -0.0838 C -0.08437 -0.0838 -0.1513 -0.06505 -0.1513 -0.0419 C -0.1513 -0.01898 -0.08437 3.7037E-7 -0.00156 3.7037E-7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C 0.08099 -3.7037E-6 0.14713 -0.01944 0.14713 -0.04166 C 0.14713 -0.06412 0.08099 -0.08125 2.5E-6 -0.08125 C -0.08112 -0.08125 -0.14649 -0.06412 -0.14649 -0.04166 C -0.14649 -0.01944 -0.08112 -3.7037E-6 2.5E-6 -3.7037E-6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3.7037E-7 C 0.08125 3.7037E-7 0.14831 -0.01898 0.14831 -0.0419 C 0.14831 -0.06505 0.08125 -0.0838 -0.00156 -0.0838 C -0.08437 -0.0838 -0.1513 -0.06505 -0.1513 -0.0419 C -0.1513 -0.01898 -0.08437 3.7037E-7 -0.00156 3.7037E-7 Z " pathEditMode="relative" rAng="0" ptsTypes="AAAAA">
                                      <p:cBhvr>
                                        <p:cTn id="3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9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C 0.08099 -1.85185E-6 0.14713 -0.01944 0.14713 -0.04166 C 0.14713 -0.06412 0.08099 -0.08125 3.54167E-6 -0.08125 C -0.08112 -0.08125 -0.14649 -0.06412 -0.14649 -0.04166 C -0.14649 -0.01944 -0.08112 -1.85185E-6 3.54167E-6 -1.85185E-6 Z " pathEditMode="relative" rAng="0" ptsTypes="AAAAA">
                                      <p:cBhvr>
                                        <p:cTn id="4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0052 -0.30625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5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62228" y="167671"/>
            <a:ext cx="10097137" cy="596840"/>
          </a:xfrm>
        </p:spPr>
        <p:txBody>
          <a:bodyPr>
            <a:normAutofit fontScale="90000"/>
          </a:bodyPr>
          <a:lstStyle/>
          <a:p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Barotropic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3733" dirty="0" err="1" smtClean="0">
                <a:solidFill>
                  <a:schemeClr val="tx1"/>
                </a:solidFill>
                <a:latin typeface="+mj-lt"/>
              </a:rPr>
              <a:t>Rossby</a:t>
            </a:r>
            <a:r>
              <a:rPr lang="en-US" sz="3733" dirty="0" smtClean="0">
                <a:solidFill>
                  <a:schemeClr val="tx1"/>
                </a:solidFill>
                <a:latin typeface="+mj-lt"/>
              </a:rPr>
              <a:t> wave</a:t>
            </a:r>
            <a:endParaRPr lang="en-US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6752" y="6356350"/>
            <a:ext cx="2450592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928" y="3618573"/>
            <a:ext cx="201611" cy="501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587789" y="167671"/>
            <a:ext cx="1241659" cy="59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67891" y="1901679"/>
            <a:ext cx="11165305" cy="396354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/>
          <p:cNvCxnSpPr>
            <a:stCxn id="38" idx="1"/>
            <a:endCxn id="38" idx="3"/>
          </p:cNvCxnSpPr>
          <p:nvPr/>
        </p:nvCxnSpPr>
        <p:spPr>
          <a:xfrm>
            <a:off x="567891" y="3883451"/>
            <a:ext cx="111653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/>
          <p:cNvSpPr/>
          <p:nvPr/>
        </p:nvSpPr>
        <p:spPr>
          <a:xfrm flipH="1">
            <a:off x="2367814" y="1922003"/>
            <a:ext cx="9204685" cy="3727292"/>
          </a:xfrm>
          <a:custGeom>
            <a:avLst/>
            <a:gdLst>
              <a:gd name="connsiteX0" fmla="*/ 0 w 5667375"/>
              <a:gd name="connsiteY0" fmla="*/ 1028701 h 1028701"/>
              <a:gd name="connsiteX1" fmla="*/ 1781175 w 5667375"/>
              <a:gd name="connsiteY1" fmla="*/ 1 h 1028701"/>
              <a:gd name="connsiteX2" fmla="*/ 3771900 w 5667375"/>
              <a:gd name="connsiteY2" fmla="*/ 1019176 h 1028701"/>
              <a:gd name="connsiteX3" fmla="*/ 5667375 w 5667375"/>
              <a:gd name="connsiteY3" fmla="*/ 133351 h 102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75" h="1028701">
                <a:moveTo>
                  <a:pt x="0" y="1028701"/>
                </a:moveTo>
                <a:cubicBezTo>
                  <a:pt x="576262" y="515144"/>
                  <a:pt x="1152525" y="1588"/>
                  <a:pt x="1781175" y="1"/>
                </a:cubicBezTo>
                <a:cubicBezTo>
                  <a:pt x="2409825" y="-1587"/>
                  <a:pt x="3124200" y="996951"/>
                  <a:pt x="3771900" y="1019176"/>
                </a:cubicBezTo>
                <a:cubicBezTo>
                  <a:pt x="4419600" y="1041401"/>
                  <a:pt x="5043487" y="587376"/>
                  <a:pt x="5667375" y="133351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 43"/>
          <p:cNvSpPr/>
          <p:nvPr/>
        </p:nvSpPr>
        <p:spPr>
          <a:xfrm flipH="1">
            <a:off x="2367815" y="1913112"/>
            <a:ext cx="9204685" cy="3727292"/>
          </a:xfrm>
          <a:custGeom>
            <a:avLst/>
            <a:gdLst>
              <a:gd name="connsiteX0" fmla="*/ 0 w 5667375"/>
              <a:gd name="connsiteY0" fmla="*/ 1028701 h 1028701"/>
              <a:gd name="connsiteX1" fmla="*/ 1781175 w 5667375"/>
              <a:gd name="connsiteY1" fmla="*/ 1 h 1028701"/>
              <a:gd name="connsiteX2" fmla="*/ 3771900 w 5667375"/>
              <a:gd name="connsiteY2" fmla="*/ 1019176 h 1028701"/>
              <a:gd name="connsiteX3" fmla="*/ 5667375 w 5667375"/>
              <a:gd name="connsiteY3" fmla="*/ 133351 h 102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75" h="1028701">
                <a:moveTo>
                  <a:pt x="0" y="1028701"/>
                </a:moveTo>
                <a:cubicBezTo>
                  <a:pt x="576262" y="515144"/>
                  <a:pt x="1152525" y="1588"/>
                  <a:pt x="1781175" y="1"/>
                </a:cubicBezTo>
                <a:cubicBezTo>
                  <a:pt x="2409825" y="-1587"/>
                  <a:pt x="3124200" y="996951"/>
                  <a:pt x="3771900" y="1019176"/>
                </a:cubicBezTo>
                <a:cubicBezTo>
                  <a:pt x="4419600" y="1041401"/>
                  <a:pt x="5043487" y="587376"/>
                  <a:pt x="5667375" y="133351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8305271" y="3309926"/>
            <a:ext cx="1122361" cy="1118942"/>
            <a:chOff x="5589052" y="4120222"/>
            <a:chExt cx="683491" cy="681409"/>
          </a:xfrm>
        </p:grpSpPr>
        <p:sp>
          <p:nvSpPr>
            <p:cNvPr id="46" name="Oval 45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4766514" y="3309926"/>
            <a:ext cx="1122361" cy="1118942"/>
            <a:chOff x="5589052" y="4120222"/>
            <a:chExt cx="683491" cy="681409"/>
          </a:xfrm>
        </p:grpSpPr>
        <p:sp>
          <p:nvSpPr>
            <p:cNvPr id="49" name="Oval 48"/>
            <p:cNvSpPr/>
            <p:nvPr/>
          </p:nvSpPr>
          <p:spPr>
            <a:xfrm>
              <a:off x="5589052" y="4120222"/>
              <a:ext cx="683491" cy="681409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6048375" y="4120222"/>
              <a:ext cx="224168" cy="242228"/>
            </a:xfrm>
            <a:prstGeom prst="ellipse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064498" y="1937718"/>
            <a:ext cx="1603906" cy="1553711"/>
            <a:chOff x="7892676" y="1943236"/>
            <a:chExt cx="1603906" cy="1553711"/>
          </a:xfrm>
        </p:grpSpPr>
        <p:sp>
          <p:nvSpPr>
            <p:cNvPr id="57" name="Curved Left Arrow 56"/>
            <p:cNvSpPr/>
            <p:nvPr/>
          </p:nvSpPr>
          <p:spPr>
            <a:xfrm rot="16200000">
              <a:off x="8363360" y="1570409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Left Arrow 57"/>
            <p:cNvSpPr/>
            <p:nvPr/>
          </p:nvSpPr>
          <p:spPr>
            <a:xfrm rot="5400000">
              <a:off x="8265503" y="2363724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V="1">
            <a:off x="4491932" y="4038517"/>
            <a:ext cx="1603906" cy="1553712"/>
            <a:chOff x="4491933" y="4001533"/>
            <a:chExt cx="1603906" cy="1553712"/>
          </a:xfrm>
        </p:grpSpPr>
        <p:sp>
          <p:nvSpPr>
            <p:cNvPr id="61" name="Curved Left Arrow 60"/>
            <p:cNvSpPr/>
            <p:nvPr/>
          </p:nvSpPr>
          <p:spPr>
            <a:xfrm rot="16200000">
              <a:off x="4962617" y="3628706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Left Arrow 61"/>
            <p:cNvSpPr/>
            <p:nvPr/>
          </p:nvSpPr>
          <p:spPr>
            <a:xfrm rot="5400000">
              <a:off x="4864760" y="4422022"/>
              <a:ext cx="760396" cy="150604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169142" y="5826080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Longitude</a:t>
            </a:r>
            <a:endParaRPr lang="en-GB" sz="3200" dirty="0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-426018" y="3550471"/>
            <a:ext cx="15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Latitude</a:t>
            </a:r>
            <a:endParaRPr lang="en-GB" sz="3200" dirty="0"/>
          </a:p>
        </p:txBody>
      </p:sp>
      <p:sp>
        <p:nvSpPr>
          <p:cNvPr id="81" name="Left Arrow 80"/>
          <p:cNvSpPr/>
          <p:nvPr/>
        </p:nvSpPr>
        <p:spPr>
          <a:xfrm>
            <a:off x="4491932" y="919576"/>
            <a:ext cx="2948396" cy="9339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Westward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517312" y="2339010"/>
                <a:ext cx="1121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de-DE" sz="2800" b="0" dirty="0" smtClean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12" y="2339010"/>
                <a:ext cx="11212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944746" y="4570223"/>
                <a:ext cx="1121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sz="2800" b="0" dirty="0" smtClean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46" y="4570223"/>
                <a:ext cx="11212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87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183 -0.19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00143 0.188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9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-0.14752 -0.0032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-16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44" grpId="0" animBg="1"/>
      <p:bldP spid="81" grpId="0" animBg="1"/>
      <p:bldP spid="82" grpId="0"/>
      <p:bldP spid="82" grpId="1"/>
      <p:bldP spid="83" grpId="0"/>
      <p:bldP spid="8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1679</Words>
  <Application>Microsoft Office PowerPoint</Application>
  <PresentationFormat>Widescreen</PresentationFormat>
  <Paragraphs>158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Rossby waves in the ocean</vt:lpstr>
      <vt:lpstr>Example: Rossby waves in the atmosphere</vt:lpstr>
      <vt:lpstr>Example: Rossby waves in the ocean</vt:lpstr>
      <vt:lpstr>Example: Rossby waves in the ocean</vt:lpstr>
      <vt:lpstr>Short definition</vt:lpstr>
      <vt:lpstr>Background setup</vt:lpstr>
      <vt:lpstr>Background setup</vt:lpstr>
      <vt:lpstr>Background setup</vt:lpstr>
      <vt:lpstr>Barotropic Rossby wave</vt:lpstr>
      <vt:lpstr>Derivation</vt:lpstr>
      <vt:lpstr>Derivation</vt:lpstr>
      <vt:lpstr>Derivation</vt:lpstr>
      <vt:lpstr>Derivation</vt:lpstr>
      <vt:lpstr>Derivation</vt:lpstr>
      <vt:lpstr>Derivation</vt:lpstr>
      <vt:lpstr>Summary</vt:lpstr>
      <vt:lpstr>Outlook</vt:lpstr>
    </vt:vector>
  </TitlesOfParts>
  <Company>Alfred-Wegener-Institut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Rossby waves in the ocean</dc:title>
  <dc:creator>Stephan Juricke</dc:creator>
  <cp:lastModifiedBy>Stephan Juricke</cp:lastModifiedBy>
  <cp:revision>64</cp:revision>
  <dcterms:created xsi:type="dcterms:W3CDTF">2022-01-07T17:50:29Z</dcterms:created>
  <dcterms:modified xsi:type="dcterms:W3CDTF">2022-01-20T08:37:51Z</dcterms:modified>
</cp:coreProperties>
</file>